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89"/>
  </p:notesMasterIdLst>
  <p:handoutMasterIdLst>
    <p:handoutMasterId r:id="rId90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995" r:id="rId32"/>
    <p:sldId id="996" r:id="rId33"/>
    <p:sldId id="844" r:id="rId34"/>
    <p:sldId id="997" r:id="rId35"/>
    <p:sldId id="998" r:id="rId36"/>
    <p:sldId id="999" r:id="rId37"/>
    <p:sldId id="1000" r:id="rId38"/>
    <p:sldId id="1001" r:id="rId39"/>
    <p:sldId id="1002" r:id="rId40"/>
    <p:sldId id="1003" r:id="rId41"/>
    <p:sldId id="1004" r:id="rId42"/>
    <p:sldId id="1005" r:id="rId43"/>
    <p:sldId id="1006" r:id="rId44"/>
    <p:sldId id="1007" r:id="rId45"/>
    <p:sldId id="1008" r:id="rId46"/>
    <p:sldId id="1009" r:id="rId47"/>
    <p:sldId id="1010" r:id="rId48"/>
    <p:sldId id="1011" r:id="rId49"/>
    <p:sldId id="1013" r:id="rId50"/>
    <p:sldId id="1014" r:id="rId51"/>
    <p:sldId id="1015" r:id="rId52"/>
    <p:sldId id="1016" r:id="rId53"/>
    <p:sldId id="1017" r:id="rId54"/>
    <p:sldId id="1018" r:id="rId55"/>
    <p:sldId id="1019" r:id="rId56"/>
    <p:sldId id="1020" r:id="rId57"/>
    <p:sldId id="1021" r:id="rId58"/>
    <p:sldId id="1022" r:id="rId59"/>
    <p:sldId id="1023" r:id="rId60"/>
    <p:sldId id="1024" r:id="rId61"/>
    <p:sldId id="982" r:id="rId62"/>
    <p:sldId id="979" r:id="rId63"/>
    <p:sldId id="972" r:id="rId64"/>
    <p:sldId id="973" r:id="rId65"/>
    <p:sldId id="951" r:id="rId66"/>
    <p:sldId id="952" r:id="rId67"/>
    <p:sldId id="974" r:id="rId68"/>
    <p:sldId id="953" r:id="rId69"/>
    <p:sldId id="955" r:id="rId70"/>
    <p:sldId id="956" r:id="rId71"/>
    <p:sldId id="936" r:id="rId72"/>
    <p:sldId id="957" r:id="rId73"/>
    <p:sldId id="958" r:id="rId74"/>
    <p:sldId id="959" r:id="rId75"/>
    <p:sldId id="960" r:id="rId76"/>
    <p:sldId id="962" r:id="rId77"/>
    <p:sldId id="963" r:id="rId78"/>
    <p:sldId id="964" r:id="rId79"/>
    <p:sldId id="965" r:id="rId80"/>
    <p:sldId id="966" r:id="rId81"/>
    <p:sldId id="967" r:id="rId82"/>
    <p:sldId id="968" r:id="rId83"/>
    <p:sldId id="970" r:id="rId84"/>
    <p:sldId id="971" r:id="rId85"/>
    <p:sldId id="984" r:id="rId86"/>
    <p:sldId id="983" r:id="rId87"/>
    <p:sldId id="977" r:id="rId88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95"/>
            <p14:sldId id="996"/>
            <p14:sldId id="844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D9D"/>
    <a:srgbClr val="323232"/>
    <a:srgbClr val="008C33"/>
    <a:srgbClr val="00B341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3" d="100"/>
          <a:sy n="53" d="100"/>
        </p:scale>
        <p:origin x="174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Load factor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6880127"/>
        <c:axId val="396878047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FF-4E60-B85A-1421DA0D1AB0}"/>
                </c:ext>
              </c:extLst>
            </c:dLbl>
            <c:dLbl>
              <c:idx val="9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FF-4E60-B85A-1421DA0D1AB0}"/>
                </c:ext>
              </c:extLst>
            </c:dLbl>
            <c:dLbl>
              <c:idx val="19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FF-4E60-B85A-1421DA0D1AB0}"/>
                </c:ext>
              </c:extLst>
            </c:dLbl>
            <c:dLbl>
              <c:idx val="37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FF-4E60-B85A-1421DA0D1AB0}"/>
                </c:ext>
              </c:extLst>
            </c:dLbl>
            <c:dLbl>
              <c:idx val="601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85FF-4E60-B85A-1421DA0D1A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468351"/>
        <c:axId val="400465855"/>
      </c:lineChart>
      <c:catAx>
        <c:axId val="3968801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78047"/>
        <c:crosses val="autoZero"/>
        <c:auto val="1"/>
        <c:lblAlgn val="ctr"/>
        <c:lblOffset val="100"/>
        <c:noMultiLvlLbl val="0"/>
      </c:catAx>
      <c:valAx>
        <c:axId val="39687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80127"/>
        <c:crosses val="autoZero"/>
        <c:crossBetween val="between"/>
      </c:valAx>
      <c:valAx>
        <c:axId val="4004658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0468351"/>
        <c:crosses val="max"/>
        <c:crossBetween val="between"/>
      </c:valAx>
      <c:catAx>
        <c:axId val="400468351"/>
        <c:scaling>
          <c:orientation val="minMax"/>
        </c:scaling>
        <c:delete val="1"/>
        <c:axPos val="b"/>
        <c:majorTickMark val="out"/>
        <c:minorTickMark val="none"/>
        <c:tickLblPos val="nextTo"/>
        <c:crossAx val="4004658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bucket_size</a:t>
            </a:r>
            <a:r>
              <a:rPr lang="ru-RU" dirty="0"/>
              <a:t>, </a:t>
            </a:r>
            <a:r>
              <a:rPr lang="en-US" dirty="0"/>
              <a:t>N = 100, </a:t>
            </a:r>
            <a:r>
              <a:rPr lang="en-US" dirty="0" err="1"/>
              <a:t>max_load_factor</a:t>
            </a:r>
            <a:r>
              <a:rPr lang="en-US" dirty="0"/>
              <a:t> = 10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B-4324-A7FD-AD5D417CB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2395279"/>
        <c:axId val="642391535"/>
      </c:barChart>
      <c:catAx>
        <c:axId val="64239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391535"/>
        <c:crosses val="autoZero"/>
        <c:auto val="1"/>
        <c:lblAlgn val="ctr"/>
        <c:lblOffset val="100"/>
        <c:noMultiLvlLbl val="0"/>
      </c:catAx>
      <c:valAx>
        <c:axId val="6423915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39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err="1">
                <a:effectLst/>
              </a:rPr>
              <a:t>bucket_size</a:t>
            </a:r>
            <a:r>
              <a:rPr lang="ru-RU" sz="1800" b="0" i="0" baseline="0" dirty="0">
                <a:effectLst/>
              </a:rPr>
              <a:t>, </a:t>
            </a:r>
            <a:r>
              <a:rPr lang="en-US" sz="1800" b="0" i="0" baseline="0" dirty="0">
                <a:effectLst/>
              </a:rPr>
              <a:t>N = 100, </a:t>
            </a:r>
            <a:r>
              <a:rPr lang="en-US" sz="1800" b="0" i="0" baseline="0" dirty="0" err="1">
                <a:effectLst/>
              </a:rPr>
              <a:t>max_load_factor</a:t>
            </a:r>
            <a:r>
              <a:rPr lang="en-US" sz="1800" b="0" i="0" baseline="0" dirty="0">
                <a:effectLst/>
              </a:rPr>
              <a:t> = 10 </a:t>
            </a:r>
            <a:endParaRPr lang="ru-RU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7D-4374-ADC4-91AA705A1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5054639"/>
        <c:axId val="1665033839"/>
      </c:barChart>
      <c:catAx>
        <c:axId val="166505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65033839"/>
        <c:crosses val="autoZero"/>
        <c:auto val="1"/>
        <c:lblAlgn val="ctr"/>
        <c:lblOffset val="100"/>
        <c:noMultiLvlLbl val="0"/>
      </c:catAx>
      <c:valAx>
        <c:axId val="1665033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65054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Load factor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6880127"/>
        <c:axId val="396878047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FF-4E60-B85A-1421DA0D1AB0}"/>
                </c:ext>
              </c:extLst>
            </c:dLbl>
            <c:dLbl>
              <c:idx val="9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FF-4E60-B85A-1421DA0D1AB0}"/>
                </c:ext>
              </c:extLst>
            </c:dLbl>
            <c:dLbl>
              <c:idx val="19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FF-4E60-B85A-1421DA0D1AB0}"/>
                </c:ext>
              </c:extLst>
            </c:dLbl>
            <c:dLbl>
              <c:idx val="37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FF-4E60-B85A-1421DA0D1AB0}"/>
                </c:ext>
              </c:extLst>
            </c:dLbl>
            <c:dLbl>
              <c:idx val="601"/>
              <c:delete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8.8194771465085184E-2"/>
                      <c:h val="5.35498871584732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5FF-4E60-B85A-1421DA0D1AB0}"/>
                </c:ext>
              </c:extLst>
            </c:dLbl>
            <c:dLbl>
              <c:idx val="75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0C6-4828-9539-684A17435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468351"/>
        <c:axId val="400465855"/>
      </c:lineChart>
      <c:catAx>
        <c:axId val="3968801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78047"/>
        <c:crosses val="autoZero"/>
        <c:auto val="1"/>
        <c:lblAlgn val="ctr"/>
        <c:lblOffset val="100"/>
        <c:noMultiLvlLbl val="0"/>
      </c:catAx>
      <c:valAx>
        <c:axId val="39687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80127"/>
        <c:crosses val="autoZero"/>
        <c:crossBetween val="between"/>
      </c:valAx>
      <c:valAx>
        <c:axId val="4004658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0468351"/>
        <c:crosses val="max"/>
        <c:crossBetween val="between"/>
      </c:valAx>
      <c:catAx>
        <c:axId val="400468351"/>
        <c:scaling>
          <c:orientation val="minMax"/>
        </c:scaling>
        <c:delete val="1"/>
        <c:axPos val="b"/>
        <c:majorTickMark val="out"/>
        <c:minorTickMark val="none"/>
        <c:tickLblPos val="nextTo"/>
        <c:crossAx val="4004658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17.05.2023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17.05.2023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 vert="horz" lIns="182880" tIns="91440" rIns="182880" bIns="91440" rtlCol="0" anchor="t">
            <a:noAutofit/>
          </a:bodyPr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7062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98893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8583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6612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Программирую на </a:t>
            </a:r>
            <a:r>
              <a:rPr lang="en-US" dirty="0"/>
              <a:t>C++ </a:t>
            </a:r>
            <a:r>
              <a:rPr lang="ru-RU" dirty="0"/>
              <a:t>с 2006 года</a:t>
            </a:r>
          </a:p>
          <a:p>
            <a:pPr lvl="2"/>
            <a:r>
              <a:rPr lang="ru-RU" dirty="0"/>
              <a:t>Старший разработчик Яндекса</a:t>
            </a:r>
          </a:p>
          <a:p>
            <a:pPr lvl="2"/>
            <a:r>
              <a:rPr lang="ru-RU" dirty="0"/>
              <a:t>10 лет в Яндексе, почти все в роли разработчика</a:t>
            </a:r>
          </a:p>
          <a:p>
            <a:pPr lvl="2"/>
            <a:r>
              <a:rPr lang="ru-RU" dirty="0"/>
              <a:t>Автор онлайн-курсов по С++ и алгоритмической подготовке</a:t>
            </a:r>
          </a:p>
          <a:p>
            <a:pPr lvl="2"/>
            <a:r>
              <a:rPr lang="ru-RU" dirty="0"/>
              <a:t>Спикер и ведущий IT-конференций</a:t>
            </a:r>
          </a:p>
          <a:p>
            <a:pPr lvl="2"/>
            <a:r>
              <a:rPr lang="ru-RU" dirty="0"/>
              <a:t>Участник двух финалов </a:t>
            </a:r>
            <a:r>
              <a:rPr lang="en-US" dirty="0"/>
              <a:t>ACM ICPC</a:t>
            </a:r>
            <a:endParaRPr 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49254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28354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353208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42287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61446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487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 какое время работает добавление в конец вектора?</a:t>
                </a:r>
              </a:p>
              <a:p>
                <a:r>
                  <a:rPr lang="ru-RU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ru-RU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 счёт копирования элементов</a:t>
                </a:r>
              </a:p>
              <a:p>
                <a:r>
                  <a:rPr lang="ru-RU" dirty="0"/>
                  <a:t>Сколько будет таких копирований после выполнения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9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реаллокаций</a:t>
                </a:r>
              </a:p>
              <a:p>
                <a:r>
                  <a:rPr lang="ru-RU" dirty="0"/>
                  <a:t>В результате </a:t>
                </a:r>
                <a:r>
                  <a:rPr lang="ru-RU" dirty="0" err="1"/>
                  <a:t>реаллокации</a:t>
                </a:r>
                <a:r>
                  <a:rPr lang="ru-RU" dirty="0"/>
                  <a:t> с номером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совершается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 копирований</a:t>
                </a:r>
                <a:endParaRPr lang="en-US" dirty="0"/>
              </a:p>
              <a:p>
                <a:r>
                  <a:rPr lang="ru-RU" dirty="0"/>
                  <a:t>Всего копирований получается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  <a:blipFill>
                <a:blip r:embed="rId2"/>
                <a:stretch>
                  <a:fillRect l="-2917" t="-1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вам 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Чтобы узнать границы применимости стандартных контейнеров</a:t>
            </a:r>
          </a:p>
          <a:p>
            <a:r>
              <a:rPr lang="ru-RU" dirty="0"/>
              <a:t>Зачем? — Чтобы они могли писать более качественный код и быстрее находить и исправлять баги</a:t>
            </a:r>
          </a:p>
          <a:p>
            <a:r>
              <a:rPr lang="ru-RU" dirty="0"/>
              <a:t>Зачем? — Чтобы создавать более качественные продукты и делать это быстрее за счёт экономии времени на отладку</a:t>
            </a:r>
          </a:p>
          <a:p>
            <a:r>
              <a:rPr lang="ru-RU" dirty="0"/>
              <a:t>Зачем? — Чтобы получать большее удовлетворение от работы и больше денег</a:t>
            </a:r>
          </a:p>
          <a:p>
            <a:r>
              <a:rPr lang="ru-RU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Итак, в результате выполнения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в конец вектора будет выполнено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 копирование</a:t>
                </a:r>
              </a:p>
              <a:p>
                <a:r>
                  <a:rPr lang="ru-RU" dirty="0"/>
                  <a:t>То есть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 значит, одна операция вставки в конец вектора работает за </a:t>
                </a:r>
                <a:r>
                  <a:rPr lang="ru-RU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  <a:blipFill>
                <a:blip r:embed="rId2"/>
                <a:stretch>
                  <a:fillRect l="-2994" t="-1908" r="-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altLang="ru-RU" dirty="0"/>
          </a:p>
          <a:p>
            <a:pPr lvl="2"/>
            <a:r>
              <a:rPr lang="ru-RU" altLang="ru-RU" dirty="0"/>
              <a:t>поиск по значению — </a:t>
            </a:r>
            <a:r>
              <a:rPr lang="en-US" dirty="0"/>
              <a:t>Constant on average,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r>
              <a:rPr lang="en-US" dirty="0"/>
              <a:t>.</a:t>
            </a:r>
            <a:endParaRPr lang="ru-RU" dirty="0"/>
          </a:p>
          <a:p>
            <a:pPr lvl="2"/>
            <a:endParaRPr lang="en-US" altLang="ru-RU" dirty="0"/>
          </a:p>
          <a:p>
            <a:pPr lvl="2"/>
            <a:r>
              <a:rPr lang="ru-RU" altLang="ru-RU" dirty="0"/>
              <a:t>удаление — </a:t>
            </a:r>
            <a:r>
              <a:rPr lang="en-US" altLang="ru-RU" dirty="0"/>
              <a:t>Average case: O</a:t>
            </a:r>
            <a:r>
              <a:rPr lang="ru-RU" altLang="ru-RU" dirty="0"/>
              <a:t>(1)</a:t>
            </a:r>
            <a:r>
              <a:rPr lang="en-US" altLang="ru-RU" dirty="0"/>
              <a:t>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</a:t>
                </a:r>
                <a:r>
                  <a:rPr lang="ru-RU" dirty="0" err="1"/>
                  <a:t>бакетов</a:t>
                </a:r>
                <a:r>
                  <a:rPr lang="ru-RU" dirty="0"/>
                  <a:t> в</a:t>
                </a:r>
                <a:r>
                  <a:rPr lang="en-US" dirty="0"/>
                  <a:t> </a:t>
                </a:r>
                <a:r>
                  <a:rPr lang="ru-RU" dirty="0"/>
                  <a:t>хеш-таблице</a:t>
                </a:r>
                <a:endParaRPr lang="en-US" dirty="0"/>
              </a:p>
              <a:p>
                <a:endParaRPr lang="en-US" dirty="0"/>
              </a:p>
              <a:p>
                <a:pPr lvl="2"/>
                <a:r>
                  <a:rPr lang="en-US" dirty="0"/>
                  <a:t>Load factor </a:t>
                </a:r>
                <a:r>
                  <a:rPr lang="ru-RU" dirty="0"/>
                  <a:t>задаёт среднюю длину цепочки в хеш-таблице</a:t>
                </a:r>
              </a:p>
              <a:p>
                <a:pPr lvl="2"/>
                <a:r>
                  <a:rPr lang="ru-RU" dirty="0"/>
                  <a:t>Если </a:t>
                </a:r>
                <a:r>
                  <a:rPr lang="en-US" dirty="0"/>
                  <a:t>load factor </a:t>
                </a:r>
                <a:r>
                  <a:rPr lang="ru-RU" dirty="0"/>
                  <a:t>достигает высокого значения, мы выполняем рехеширование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333508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67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vector — </a:t>
            </a:r>
            <a:r>
              <a:rPr lang="ru-RU" dirty="0"/>
              <a:t>для хранения последовательности элементов</a:t>
            </a:r>
          </a:p>
          <a:p>
            <a:pPr lvl="2"/>
            <a:r>
              <a:rPr lang="en-US" dirty="0" err="1"/>
              <a:t>unordered_map</a:t>
            </a:r>
            <a:r>
              <a:rPr lang="en-US" dirty="0"/>
              <a:t> — </a:t>
            </a:r>
            <a:r>
              <a:rPr lang="ru-RU" dirty="0"/>
              <a:t>для словаря</a:t>
            </a:r>
            <a:r>
              <a:rPr lang="en-US" dirty="0"/>
              <a:t>  </a:t>
            </a:r>
            <a:endParaRPr lang="ru-RU" dirty="0"/>
          </a:p>
          <a:p>
            <a:pPr lvl="2"/>
            <a:endParaRPr lang="ru-RU" dirty="0"/>
          </a:p>
          <a:p>
            <a:r>
              <a:rPr lang="ru-RU" dirty="0"/>
              <a:t>Эти контейнеры используются, потому что они являются наиболее эффективными для 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цепочек не превышают </a:t>
            </a:r>
            <a:r>
              <a:rPr lang="ru-RU" dirty="0" err="1"/>
              <a:t>load_factor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float </a:t>
            </a:r>
            <a:r>
              <a:rPr lang="en-US" dirty="0" err="1"/>
              <a:t>load_factor</a:t>
            </a:r>
            <a:r>
              <a:rPr lang="en-US" dirty="0"/>
              <a:t>() – </a:t>
            </a:r>
            <a:r>
              <a:rPr lang="ru-RU" dirty="0"/>
              <a:t>возвращает текущее значение </a:t>
            </a:r>
            <a:r>
              <a:rPr lang="en-US" dirty="0"/>
              <a:t>load factor</a:t>
            </a:r>
          </a:p>
          <a:p>
            <a:pPr lvl="2"/>
            <a:r>
              <a:rPr lang="en-US" dirty="0"/>
              <a:t>float </a:t>
            </a:r>
            <a:r>
              <a:rPr lang="en-US" dirty="0" err="1"/>
              <a:t>max_load_factor</a:t>
            </a:r>
            <a:r>
              <a:rPr lang="en-US" dirty="0"/>
              <a:t>() – </a:t>
            </a:r>
            <a:r>
              <a:rPr lang="ru-RU" dirty="0"/>
              <a:t>возвращает значение </a:t>
            </a:r>
            <a:r>
              <a:rPr lang="en-US" dirty="0"/>
              <a:t>load factor, </a:t>
            </a:r>
            <a:r>
              <a:rPr lang="ru-RU" dirty="0"/>
              <a:t>при достижении которого выполняется рехеширование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max_load_factor</a:t>
            </a:r>
            <a:r>
              <a:rPr lang="en-US" dirty="0"/>
              <a:t>(float) — </a:t>
            </a:r>
            <a:r>
              <a:rPr lang="ru-RU" dirty="0"/>
              <a:t>позволяет задать пороговое значение </a:t>
            </a:r>
            <a:r>
              <a:rPr lang="en-US" dirty="0"/>
              <a:t>load factor</a:t>
            </a:r>
          </a:p>
          <a:p>
            <a:pPr marL="4037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Средняя длина цепочки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никогда не превосходит </a:t>
            </a:r>
            <a:r>
              <a:rPr lang="en-US" dirty="0" err="1"/>
              <a:t>max_load_factor</a:t>
            </a:r>
            <a:endParaRPr lang="en-US" dirty="0"/>
          </a:p>
          <a:p>
            <a:pPr lvl="2"/>
            <a:r>
              <a:rPr lang="ru-RU" dirty="0"/>
              <a:t>Поиск выполняется за длину цепочки, то есть в среднем за </a:t>
            </a:r>
            <a:r>
              <a:rPr lang="en-US" dirty="0"/>
              <a:t>O(</a:t>
            </a:r>
            <a:r>
              <a:rPr lang="en-US" dirty="0" err="1"/>
              <a:t>max_load_factor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max_load_factor</a:t>
            </a:r>
            <a:r>
              <a:rPr lang="en-US" dirty="0"/>
              <a:t> </a:t>
            </a:r>
            <a:r>
              <a:rPr lang="ru-RU" dirty="0"/>
              <a:t>не зависит от заполненности таблицы</a:t>
            </a:r>
          </a:p>
          <a:p>
            <a:pPr lvl="2"/>
            <a:r>
              <a:rPr lang="ru-RU" dirty="0"/>
              <a:t>Значит, время поиска не зависит от числа элементов в таблице</a:t>
            </a:r>
          </a:p>
          <a:p>
            <a:pPr lvl="2"/>
            <a:r>
              <a:rPr lang="ru-RU" dirty="0"/>
              <a:t>Значит,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 </a:t>
            </a:r>
            <a:r>
              <a:rPr lang="ru-RU" dirty="0"/>
              <a:t>в среднем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</a:t>
            </a:r>
            <a:r>
              <a:rPr lang="ru-RU" b="1" dirty="0"/>
              <a:t>всех</a:t>
            </a:r>
            <a:r>
              <a:rPr lang="ru-RU" dirty="0"/>
              <a:t> цепочек не превышают </a:t>
            </a:r>
            <a:r>
              <a:rPr lang="en-US" dirty="0"/>
              <a:t>max_</a:t>
            </a:r>
            <a:r>
              <a:rPr lang="ru-RU" dirty="0" err="1"/>
              <a:t>load_factor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895161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struct </a:t>
            </a:r>
            <a:r>
              <a:rPr lang="en-US" dirty="0" err="1"/>
              <a:t>NonuniformHash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</a:t>
            </a:r>
            <a:r>
              <a:rPr lang="en-US" dirty="0" err="1"/>
              <a:t>size_t</a:t>
            </a:r>
            <a:r>
              <a:rPr lang="en-US" dirty="0"/>
              <a:t> operator()(int x) const {</a:t>
            </a:r>
          </a:p>
          <a:p>
            <a:pPr>
              <a:lnSpc>
                <a:spcPct val="100000"/>
              </a:lnSpc>
            </a:pPr>
            <a:r>
              <a:rPr lang="en-US" dirty="0"/>
              <a:t>    if (x % 3 == 0)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return 3;</a:t>
            </a:r>
          </a:p>
          <a:p>
            <a:pPr>
              <a:lnSpc>
                <a:spcPct val="100000"/>
              </a:lnSpc>
            </a:pPr>
            <a:r>
              <a:rPr lang="en-US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dirty="0"/>
              <a:t>    return std::hash&lt;int&gt;()(x);</a:t>
            </a:r>
          </a:p>
          <a:p>
            <a:pPr>
              <a:lnSpc>
                <a:spcPct val="100000"/>
              </a:lnSpc>
            </a:pPr>
            <a:r>
              <a:rPr lang="en-US" dirty="0"/>
              <a:t>  }</a:t>
            </a:r>
          </a:p>
          <a:p>
            <a:pPr>
              <a:lnSpc>
                <a:spcPct val="100000"/>
              </a:lnSpc>
            </a:pPr>
            <a:r>
              <a:rPr lang="en-US" dirty="0"/>
              <a:t>};</a:t>
            </a:r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std::</a:t>
            </a:r>
            <a:r>
              <a:rPr lang="en-US" dirty="0" err="1"/>
              <a:t>unordered_set</a:t>
            </a:r>
            <a:r>
              <a:rPr lang="en-US" dirty="0"/>
              <a:t>&lt;int, </a:t>
            </a:r>
            <a:r>
              <a:rPr lang="en-US" dirty="0" err="1"/>
              <a:t>NonuniformHash</a:t>
            </a:r>
            <a:r>
              <a:rPr lang="en-US" dirty="0"/>
              <a:t>&gt; numbers;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numbers.max_load_factor</a:t>
            </a:r>
            <a:r>
              <a:rPr lang="en-US" dirty="0"/>
              <a:t>(</a:t>
            </a:r>
            <a:r>
              <a:rPr lang="en-US" dirty="0" err="1"/>
              <a:t>max_load_factor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item_count</a:t>
            </a:r>
            <a:r>
              <a:rPr lang="en-US" dirty="0"/>
              <a:t>; ++</a:t>
            </a:r>
            <a:r>
              <a:rPr lang="en-US" dirty="0" err="1"/>
              <a:t>i</a:t>
            </a:r>
            <a:r>
              <a:rPr lang="en-US" dirty="0"/>
              <a:t>) {</a:t>
            </a:r>
          </a:p>
          <a:p>
            <a:pPr>
              <a:lnSpc>
                <a:spcPct val="100000"/>
              </a:lnSpc>
            </a:pPr>
            <a:r>
              <a:rPr lang="ru-RU" dirty="0"/>
              <a:t>  </a:t>
            </a:r>
            <a:r>
              <a:rPr lang="en-US" dirty="0" err="1"/>
              <a:t>numbers.insert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28161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dirty="0"/>
              <a:t>Вычислили </a:t>
            </a:r>
            <a:r>
              <a:rPr lang="ru-RU" dirty="0" err="1"/>
              <a:t>хеш</a:t>
            </a:r>
            <a:r>
              <a:rPr lang="ru-RU" dirty="0"/>
              <a:t> — </a:t>
            </a:r>
            <a:r>
              <a:rPr lang="en-US" dirty="0"/>
              <a:t>O(1)</a:t>
            </a:r>
            <a:endParaRPr lang="ru-RU" dirty="0"/>
          </a:p>
          <a:p>
            <a:pPr lvl="3"/>
            <a:r>
              <a:rPr lang="ru-RU" dirty="0"/>
              <a:t>Выбрали по нему </a:t>
            </a:r>
            <a:r>
              <a:rPr lang="ru-RU" dirty="0" err="1"/>
              <a:t>бакет</a:t>
            </a:r>
            <a:r>
              <a:rPr lang="en-US" dirty="0"/>
              <a:t> — O(1)</a:t>
            </a:r>
            <a:endParaRPr lang="ru-RU" dirty="0"/>
          </a:p>
          <a:p>
            <a:pPr lvl="3"/>
            <a:r>
              <a:rPr lang="ru-RU" dirty="0"/>
              <a:t>Вставили в связный список</a:t>
            </a:r>
            <a:r>
              <a:rPr lang="en-US" dirty="0"/>
              <a:t> — O(1)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3384495"/>
            <a:ext cx="10922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83A5B-11AD-4925-AA6C-4832ED693A4F}"/>
              </a:ext>
            </a:extLst>
          </p:cNvPr>
          <p:cNvSpPr/>
          <p:nvPr/>
        </p:nvSpPr>
        <p:spPr>
          <a:xfrm>
            <a:off x="6023838" y="4943358"/>
            <a:ext cx="598516" cy="59851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dirty="0"/>
              <a:t>При вставке иногда выполняется рехеширование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vector</a:t>
            </a:r>
            <a:endParaRPr lang="ru-RU" dirty="0"/>
          </a:p>
          <a:p>
            <a:pPr marL="36" lvl="1" indent="0">
              <a:buNone/>
            </a:pPr>
            <a:endParaRPr lang="en-US" dirty="0"/>
          </a:p>
          <a:p>
            <a:pPr lvl="2"/>
            <a:r>
              <a:rPr lang="en-US" dirty="0" err="1"/>
              <a:t>push_back</a:t>
            </a:r>
            <a:r>
              <a:rPr lang="en-US" dirty="0"/>
              <a:t> — O(1)</a:t>
            </a:r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O(N), cache friendly</a:t>
            </a:r>
            <a:endParaRPr lang="ru-RU" dirty="0"/>
          </a:p>
          <a:p>
            <a:pPr lvl="2"/>
            <a:r>
              <a:rPr lang="ru-RU" dirty="0"/>
              <a:t>Обращение по индексу — </a:t>
            </a:r>
            <a:r>
              <a:rPr lang="en-US" dirty="0"/>
              <a:t>O(1)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unordered_map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 </a:t>
            </a:r>
          </a:p>
          <a:p>
            <a:pPr lvl="2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124463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</a:t>
            </a:r>
            <a:r>
              <a:rPr lang="en-US" dirty="0" err="1"/>
              <a:t>unordered_set</a:t>
            </a:r>
            <a:r>
              <a:rPr lang="en-US" dirty="0"/>
              <a:t>::insert</a:t>
            </a:r>
            <a:endParaRPr lang="ru-RU" dirty="0"/>
          </a:p>
          <a:p>
            <a:pPr lvl="1"/>
            <a:r>
              <a:rPr lang="ru-RU" dirty="0"/>
              <a:t>работает за</a:t>
            </a:r>
            <a:r>
              <a:rPr lang="en-US" dirty="0"/>
              <a:t> </a:t>
            </a:r>
            <a:r>
              <a:rPr lang="ru-RU" dirty="0"/>
              <a:t>амортизированное </a:t>
            </a:r>
            <a:r>
              <a:rPr lang="en-US" dirty="0"/>
              <a:t>O(1)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3B6DD-A2EA-41D9-A8D9-5B485C5C3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9BAA1-9D4C-4D6F-9309-05ED39FF0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Зачем мне всё это?</a:t>
            </a:r>
          </a:p>
        </p:txBody>
      </p:sp>
    </p:spTree>
    <p:extLst>
      <p:ext uri="{BB962C8B-B14F-4D97-AF65-F5344CB8AC3E}">
        <p14:creationId xmlns:p14="http://schemas.microsoft.com/office/powerpoint/2010/main" val="4260799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FF57-3BC9-4462-B4E0-0C7FABCA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знать устройство контейнеров?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115C4-B5E1-4A47-985E-2D5D1957A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81508-DAFE-4A8E-A2DE-3789AEEA2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871D0-1A98-4B4A-8346-5C2F47872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быстрее </a:t>
            </a:r>
            <a:r>
              <a:rPr lang="ru-RU" dirty="0" err="1"/>
              <a:t>дебажить</a:t>
            </a:r>
            <a:endParaRPr lang="ru-RU" dirty="0"/>
          </a:p>
          <a:p>
            <a:pPr lvl="2"/>
            <a:r>
              <a:rPr lang="ru-RU" dirty="0"/>
              <a:t>Чтобы не заучивать правила </a:t>
            </a:r>
            <a:r>
              <a:rPr lang="ru-RU" dirty="0" err="1"/>
              <a:t>инвалидации</a:t>
            </a:r>
            <a:r>
              <a:rPr lang="ru-RU" dirty="0"/>
              <a:t> итераторов и ссылок</a:t>
            </a:r>
          </a:p>
        </p:txBody>
      </p:sp>
    </p:spTree>
    <p:extLst>
      <p:ext uri="{BB962C8B-B14F-4D97-AF65-F5344CB8AC3E}">
        <p14:creationId xmlns:p14="http://schemas.microsoft.com/office/powerpoint/2010/main" val="1404512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pPr marL="36" lvl="1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flat_set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O(N)</a:t>
            </a:r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O(log N)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O(N)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ED7374-AA1C-4521-9FBF-78E52FBC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dirty="0"/>
              </a:p>
              <a:p>
                <a:pPr lvl="2"/>
                <a:r>
                  <a:rPr lang="ru-RU" dirty="0"/>
                  <a:t>O(N)</a:t>
                </a:r>
                <a:r>
                  <a:rPr lang="en-US" dirty="0"/>
                  <a:t> — </a:t>
                </a:r>
                <a:r>
                  <a:rPr lang="ru-RU" dirty="0"/>
                  <a:t>время работы растёт как линейная функция от </a:t>
                </a:r>
                <a:r>
                  <a:rPr lang="en-US" dirty="0"/>
                  <a:t>N (std::</a:t>
                </a:r>
                <a:r>
                  <a:rPr lang="en-US" dirty="0" err="1"/>
                  <a:t>find_if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ru-RU" dirty="0"/>
                  <a:t>O(</a:t>
                </a:r>
                <a:r>
                  <a:rPr lang="ru-RU" dirty="0" err="1"/>
                  <a:t>log</a:t>
                </a:r>
                <a:r>
                  <a:rPr lang="ru-RU" dirty="0"/>
                  <a:t> N) — время работы растёт как логарифм N</a:t>
                </a:r>
                <a:r>
                  <a:rPr lang="en-US" dirty="0"/>
                  <a:t> (std::set::find)</a:t>
                </a:r>
              </a:p>
              <a:p>
                <a:pPr lvl="2"/>
                <a:r>
                  <a:rPr lang="ru-RU" dirty="0"/>
                  <a:t>O(N </a:t>
                </a:r>
                <a:r>
                  <a:rPr lang="ru-RU" dirty="0" err="1"/>
                  <a:t>log</a:t>
                </a:r>
                <a:r>
                  <a:rPr lang="ru-RU" dirty="0"/>
                  <a:t> N)</a:t>
                </a:r>
                <a:r>
                  <a:rPr lang="en-US" dirty="0"/>
                  <a:t> — std::sort</a:t>
                </a:r>
                <a:endParaRPr lang="ru-RU" dirty="0"/>
              </a:p>
              <a:p>
                <a:pPr lvl="2"/>
                <a:r>
                  <a:rPr lang="en-US" dirty="0"/>
                  <a:t>O(1) — </a:t>
                </a:r>
                <a:r>
                  <a:rPr lang="ru-RU" dirty="0"/>
                  <a:t>время работы не зависит от размера входа</a:t>
                </a:r>
                <a:r>
                  <a:rPr lang="en-US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если существует такая константа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7" lvl="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err="1"/>
              <a:t>default'ы</a:t>
            </a:r>
            <a:r>
              <a:rPr lang="ru-RU" dirty="0"/>
              <a:t> применимы в большинстве случаев</a:t>
            </a:r>
          </a:p>
          <a:p>
            <a:pPr lvl="2"/>
            <a:r>
              <a:rPr lang="ru-RU" dirty="0"/>
              <a:t>важно понимать их устройство, чтобы создавать качественный код и ускорять отладку</a:t>
            </a:r>
          </a:p>
          <a:p>
            <a:pPr lvl="2"/>
            <a:r>
              <a:rPr lang="ru-RU" dirty="0"/>
              <a:t>проявляйте здоровые интерес и любопытство, чтобы узнавать, как то, чем вы пользуетесь, устроено внутри</a:t>
            </a:r>
          </a:p>
          <a:p>
            <a:pPr lvl="2"/>
            <a:r>
              <a:rPr lang="ru-RU" dirty="0"/>
              <a:t>это будет растить вашу квалификацию, а следовательно и счастье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-202"/>
          <a:stretch/>
        </p:blipFill>
        <p:spPr>
          <a:xfrm>
            <a:off x="1587600" y="666044"/>
            <a:ext cx="16902033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77786</TotalTime>
  <Words>2502</Words>
  <Application>Microsoft Office PowerPoint</Application>
  <PresentationFormat>Custom</PresentationFormat>
  <Paragraphs>520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Unicode MS</vt:lpstr>
      <vt:lpstr>Cambria Math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вам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Устройство unordered_set</vt:lpstr>
      <vt:lpstr>Асимптотики времени работы операций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Зачем мне всё это?</vt:lpstr>
      <vt:lpstr>Зачем знать устройство контейнеров?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1833</cp:revision>
  <dcterms:created xsi:type="dcterms:W3CDTF">2014-09-09T08:22:07Z</dcterms:created>
  <dcterms:modified xsi:type="dcterms:W3CDTF">2023-05-17T17:18:58Z</dcterms:modified>
  <cp:category>presentation technology</cp:category>
</cp:coreProperties>
</file>